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32" r:id="rId22"/>
    <p:sldId id="330" r:id="rId23"/>
    <p:sldId id="326" r:id="rId24"/>
    <p:sldId id="331" r:id="rId25"/>
    <p:sldId id="327" r:id="rId26"/>
    <p:sldId id="262" r:id="rId27"/>
    <p:sldId id="325" r:id="rId28"/>
    <p:sldId id="328" r:id="rId29"/>
    <p:sldId id="273" r:id="rId30"/>
    <p:sldId id="324" r:id="rId31"/>
    <p:sldId id="32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775B"/>
    <a:srgbClr val="E78707"/>
    <a:srgbClr val="5D8D73"/>
    <a:srgbClr val="2FBB72"/>
    <a:srgbClr val="73809D"/>
    <a:srgbClr val="3E76D2"/>
    <a:srgbClr val="64248C"/>
    <a:srgbClr val="883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114" y="7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5/23/2022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354C2-D169-4765-8F01-9E81962C5F9A}" type="slidenum">
              <a:rPr lang="en-US" smtClean="0"/>
              <a:t>23</a:t>
            </a:fld>
            <a:endParaRPr lang="en-US"/>
          </a:p>
        </p:txBody>
      </p:sp>
    </p:spTree>
    <p:extLst>
      <p:ext uri="{BB962C8B-B14F-4D97-AF65-F5344CB8AC3E}">
        <p14:creationId xmlns:p14="http://schemas.microsoft.com/office/powerpoint/2010/main" val="3623580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5/23/2022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5/23/2022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5/23/2022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5/23/2022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 Fall 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074655" y="2482941"/>
            <a:ext cx="10471808" cy="960135"/>
          </a:xfrm>
          <a:prstGeom prst="rect">
            <a:avLst/>
          </a:prstGeom>
          <a:noFill/>
        </p:spPr>
        <p:txBody>
          <a:bodyPr wrap="square">
            <a:spAutoFit/>
          </a:bodyPr>
          <a:lstStyle/>
          <a:p>
            <a:pPr indent="-457200">
              <a:lnSpc>
                <a:spcPct val="150000"/>
              </a:lnSpc>
            </a:pP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1</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par>
                          <p:cTn id="28" fill="hold">
                            <p:stCondLst>
                              <p:cond delay="50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Andreou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lgn="just">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her friends. While being in the car, she opens the website in her smartphone to study a little bit more. From the menu, she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Contact us</a:t>
            </a:r>
          </a:p>
        </p:txBody>
      </p:sp>
    </p:spTree>
    <p:extLst>
      <p:ext uri="{BB962C8B-B14F-4D97-AF65-F5344CB8AC3E}">
        <p14:creationId xmlns:p14="http://schemas.microsoft.com/office/powerpoint/2010/main" val="1855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Medium 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210375" y="1437965"/>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261102" y="2022415"/>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MEAN stack </a:t>
            </a:r>
          </a:p>
          <a:p>
            <a:pPr lvl="1">
              <a:spcBef>
                <a:spcPts val="0"/>
              </a:spcBef>
              <a:spcAft>
                <a:spcPts val="600"/>
              </a:spcAft>
              <a:buFont typeface="Arial" panose="020B0604020202020204" pitchFamily="34" charset="0"/>
              <a:buChar char="•"/>
            </a:pPr>
            <a:r>
              <a:rPr lang="en-US" sz="1600" dirty="0"/>
              <a:t>MongoDB - MongoDB Compass</a:t>
            </a:r>
          </a:p>
          <a:p>
            <a:pPr lvl="1">
              <a:spcBef>
                <a:spcPts val="0"/>
              </a:spcBef>
              <a:spcAft>
                <a:spcPts val="600"/>
              </a:spcAft>
              <a:buFont typeface="Arial" panose="020B0604020202020204" pitchFamily="34" charset="0"/>
              <a:buChar char="•"/>
            </a:pPr>
            <a:r>
              <a:rPr lang="en-US" sz="1600" dirty="0"/>
              <a:t>Express.js</a:t>
            </a:r>
          </a:p>
          <a:p>
            <a:pPr lvl="1">
              <a:spcBef>
                <a:spcPts val="0"/>
              </a:spcBef>
              <a:spcAft>
                <a:spcPts val="600"/>
              </a:spcAft>
              <a:buFont typeface="Arial" panose="020B0604020202020204" pitchFamily="34" charset="0"/>
              <a:buChar char="•"/>
            </a:pPr>
            <a:r>
              <a:rPr lang="en-US" sz="1600" dirty="0"/>
              <a:t>Angular.js</a:t>
            </a:r>
          </a:p>
          <a:p>
            <a:pPr lvl="1">
              <a:spcBef>
                <a:spcPts val="0"/>
              </a:spcBef>
              <a:spcAft>
                <a:spcPts val="600"/>
              </a:spcAft>
              <a:buFont typeface="Arial" panose="020B0604020202020204" pitchFamily="34" charset="0"/>
              <a:buChar char="•"/>
            </a:pPr>
            <a:r>
              <a:rPr lang="en-US" sz="1600" dirty="0"/>
              <a:t>Node.js</a:t>
            </a:r>
            <a:r>
              <a:rPr lang="en-US" sz="1400" dirty="0"/>
              <a:t>	</a:t>
            </a:r>
          </a:p>
          <a:p>
            <a:pPr>
              <a:spcBef>
                <a:spcPts val="0"/>
              </a:spcBef>
              <a:spcAft>
                <a:spcPts val="600"/>
              </a:spcAft>
            </a:pPr>
            <a:r>
              <a:rPr lang="en-US" sz="1600" dirty="0"/>
              <a:t>HTML, CSS, Bootstrap, JavaScript</a:t>
            </a:r>
          </a:p>
          <a:p>
            <a:pPr>
              <a:spcBef>
                <a:spcPts val="0"/>
              </a:spcBef>
              <a:spcAft>
                <a:spcPts val="600"/>
              </a:spcAft>
            </a:pPr>
            <a:r>
              <a:rPr lang="en-US" sz="1600" dirty="0"/>
              <a:t>Three.js (library for 3D rendering)</a:t>
            </a:r>
          </a:p>
          <a:p>
            <a:pPr marL="0" indent="0">
              <a:spcBef>
                <a:spcPts val="0"/>
              </a:spcBef>
              <a:spcAft>
                <a:spcPts val="600"/>
              </a:spcAft>
              <a:buNone/>
            </a:pPr>
            <a:endParaRPr lang="en-US" sz="1600" dirty="0"/>
          </a:p>
          <a:p>
            <a:pPr>
              <a:spcBef>
                <a:spcPts val="0"/>
              </a:spcBef>
              <a:spcAft>
                <a:spcPts val="600"/>
              </a:spcAft>
            </a:pPr>
            <a:endParaRPr lang="en-US" sz="1600" dirty="0"/>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500"/>
                                        <p:tgtEl>
                                          <p:spTgt spid="12">
                                            <p:txEl>
                                              <p:pRg st="5" end="5"/>
                                            </p:txEl>
                                          </p:spTgt>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500"/>
                                        <p:tgtEl>
                                          <p:spTgt spid="13">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xEl>
                                              <p:pRg st="1" end="1"/>
                                            </p:txEl>
                                          </p:spTgt>
                                        </p:tgtEl>
                                        <p:attrNameLst>
                                          <p:attrName>style.visibility</p:attrName>
                                        </p:attrNameLst>
                                      </p:cBhvr>
                                      <p:to>
                                        <p:strVal val="visible"/>
                                      </p:to>
                                    </p:set>
                                    <p:animEffect transition="in" filter="fade">
                                      <p:cBhvr>
                                        <p:cTn id="65" dur="500"/>
                                        <p:tgtEl>
                                          <p:spTgt spid="1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fade">
                                      <p:cBhvr>
                                        <p:cTn id="74" dur="500"/>
                                        <p:tgtEl>
                                          <p:spTgt spid="14">
                                            <p:txEl>
                                              <p:pRg st="0" end="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14">
                                            <p:txEl>
                                              <p:pRg st="1" end="1"/>
                                            </p:txEl>
                                          </p:spTgt>
                                        </p:tgtEl>
                                        <p:attrNameLst>
                                          <p:attrName>style.visibility</p:attrName>
                                        </p:attrNameLst>
                                      </p:cBhvr>
                                      <p:to>
                                        <p:strVal val="visible"/>
                                      </p:to>
                                    </p:set>
                                    <p:animEffect transition="in" filter="fade">
                                      <p:cBhvr>
                                        <p:cTn id="7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uiExpand="1" build="p"/>
      <p:bldP spid="12" grpId="0" uiExpand="1" build="p"/>
      <p:bldP spid="13" grpId="0" uiExpand="1" build="p"/>
      <p:bldP spid="14" grpId="0" uiExpand="1" build="p"/>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SS551 CourseProject Video">
            <a:hlinkClick r:id="" action="ppaction://media"/>
            <a:extLst>
              <a:ext uri="{FF2B5EF4-FFF2-40B4-BE49-F238E27FC236}">
                <a16:creationId xmlns:a16="http://schemas.microsoft.com/office/drawing/2014/main" id="{47FF9856-614C-40C1-B3D7-08617A9F56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620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2E839E-5BC6-4026-8EEC-E3FB3EA71ED0}"/>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STRUCTURE</a:t>
            </a:r>
          </a:p>
        </p:txBody>
      </p:sp>
      <p:sp>
        <p:nvSpPr>
          <p:cNvPr id="6" name="Rectangle 5">
            <a:extLst>
              <a:ext uri="{FF2B5EF4-FFF2-40B4-BE49-F238E27FC236}">
                <a16:creationId xmlns:a16="http://schemas.microsoft.com/office/drawing/2014/main" id="{A70B595E-0371-4F31-AE16-A26524E12469}"/>
              </a:ext>
            </a:extLst>
          </p:cNvPr>
          <p:cNvSpPr/>
          <p:nvPr/>
        </p:nvSpPr>
        <p:spPr>
          <a:xfrm>
            <a:off x="5390777" y="964008"/>
            <a:ext cx="1554480" cy="522514"/>
          </a:xfrm>
          <a:prstGeom prst="rect">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7" name="Rectangle 6">
            <a:extLst>
              <a:ext uri="{FF2B5EF4-FFF2-40B4-BE49-F238E27FC236}">
                <a16:creationId xmlns:a16="http://schemas.microsoft.com/office/drawing/2014/main" id="{C41BA905-F023-4B6E-BF54-CFD4F2854EFF}"/>
              </a:ext>
            </a:extLst>
          </p:cNvPr>
          <p:cNvSpPr/>
          <p:nvPr/>
        </p:nvSpPr>
        <p:spPr>
          <a:xfrm>
            <a:off x="965200" y="2046356"/>
            <a:ext cx="1554480" cy="522514"/>
          </a:xfrm>
          <a:prstGeom prst="rect">
            <a:avLst/>
          </a:prstGeom>
          <a:solidFill>
            <a:srgbClr val="8831BD"/>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assets</a:t>
            </a:r>
          </a:p>
        </p:txBody>
      </p:sp>
      <p:sp>
        <p:nvSpPr>
          <p:cNvPr id="8" name="Rectangle 7">
            <a:extLst>
              <a:ext uri="{FF2B5EF4-FFF2-40B4-BE49-F238E27FC236}">
                <a16:creationId xmlns:a16="http://schemas.microsoft.com/office/drawing/2014/main" id="{11BD4437-EB73-4841-A65F-0C0AB11F90F6}"/>
              </a:ext>
            </a:extLst>
          </p:cNvPr>
          <p:cNvSpPr/>
          <p:nvPr/>
        </p:nvSpPr>
        <p:spPr>
          <a:xfrm>
            <a:off x="2684055" y="2046356"/>
            <a:ext cx="1554480" cy="522514"/>
          </a:xfrm>
          <a:prstGeom prst="rect">
            <a:avLst/>
          </a:prstGeom>
          <a:solidFill>
            <a:srgbClr val="3E76D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css</a:t>
            </a:r>
            <a:endParaRPr lang="en-US" dirty="0"/>
          </a:p>
        </p:txBody>
      </p:sp>
      <p:sp>
        <p:nvSpPr>
          <p:cNvPr id="9" name="Rectangle 8">
            <a:extLst>
              <a:ext uri="{FF2B5EF4-FFF2-40B4-BE49-F238E27FC236}">
                <a16:creationId xmlns:a16="http://schemas.microsoft.com/office/drawing/2014/main" id="{A6D262D0-2811-49D4-8691-CD92F4EF0C36}"/>
              </a:ext>
            </a:extLst>
          </p:cNvPr>
          <p:cNvSpPr/>
          <p:nvPr/>
        </p:nvSpPr>
        <p:spPr>
          <a:xfrm>
            <a:off x="4392282" y="2046356"/>
            <a:ext cx="1729482" cy="522514"/>
          </a:xfrm>
          <a:prstGeom prst="rect">
            <a:avLst/>
          </a:prstGeom>
          <a:solidFill>
            <a:srgbClr val="E78707"/>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a:t>
            </a:r>
            <a:endParaRPr lang="en-US" dirty="0"/>
          </a:p>
        </p:txBody>
      </p:sp>
      <p:sp>
        <p:nvSpPr>
          <p:cNvPr id="10" name="Rectangle 9">
            <a:extLst>
              <a:ext uri="{FF2B5EF4-FFF2-40B4-BE49-F238E27FC236}">
                <a16:creationId xmlns:a16="http://schemas.microsoft.com/office/drawing/2014/main" id="{5F8C8DEE-73E9-4EF4-A865-411076D99D71}"/>
              </a:ext>
            </a:extLst>
          </p:cNvPr>
          <p:cNvSpPr/>
          <p:nvPr/>
        </p:nvSpPr>
        <p:spPr>
          <a:xfrm>
            <a:off x="6264883" y="2046356"/>
            <a:ext cx="1554480" cy="522514"/>
          </a:xfrm>
          <a:prstGeom prst="rect">
            <a:avLst/>
          </a:prstGeom>
          <a:solidFill>
            <a:srgbClr val="2FBB7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12" name="Rectangle: Rounded Corners 11">
            <a:extLst>
              <a:ext uri="{FF2B5EF4-FFF2-40B4-BE49-F238E27FC236}">
                <a16:creationId xmlns:a16="http://schemas.microsoft.com/office/drawing/2014/main" id="{D67D5DC5-8B94-4747-A1D9-232D94EFDA33}"/>
              </a:ext>
            </a:extLst>
          </p:cNvPr>
          <p:cNvSpPr/>
          <p:nvPr/>
        </p:nvSpPr>
        <p:spPr>
          <a:xfrm>
            <a:off x="7983737" y="2046356"/>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index.js</a:t>
            </a:r>
          </a:p>
        </p:txBody>
      </p:sp>
      <p:sp>
        <p:nvSpPr>
          <p:cNvPr id="13" name="Rectangle: Rounded Corners 12">
            <a:extLst>
              <a:ext uri="{FF2B5EF4-FFF2-40B4-BE49-F238E27FC236}">
                <a16:creationId xmlns:a16="http://schemas.microsoft.com/office/drawing/2014/main" id="{5D8A88A5-0C2D-4C29-804F-746B2B2B2402}"/>
              </a:ext>
            </a:extLst>
          </p:cNvPr>
          <p:cNvSpPr/>
          <p:nvPr/>
        </p:nvSpPr>
        <p:spPr>
          <a:xfrm>
            <a:off x="7983737" y="2666374"/>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index.html</a:t>
            </a:r>
          </a:p>
        </p:txBody>
      </p:sp>
      <p:sp>
        <p:nvSpPr>
          <p:cNvPr id="14" name="Rectangle: Rounded Corners 13">
            <a:extLst>
              <a:ext uri="{FF2B5EF4-FFF2-40B4-BE49-F238E27FC236}">
                <a16:creationId xmlns:a16="http://schemas.microsoft.com/office/drawing/2014/main" id="{2884B269-0830-46E5-B717-4BEE87E8CE8A}"/>
              </a:ext>
            </a:extLst>
          </p:cNvPr>
          <p:cNvSpPr/>
          <p:nvPr/>
        </p:nvSpPr>
        <p:spPr>
          <a:xfrm>
            <a:off x="7983737" y="3286392"/>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create_db.js</a:t>
            </a:r>
          </a:p>
        </p:txBody>
      </p:sp>
      <p:sp>
        <p:nvSpPr>
          <p:cNvPr id="15" name="Rectangle: Rounded Corners 14">
            <a:extLst>
              <a:ext uri="{FF2B5EF4-FFF2-40B4-BE49-F238E27FC236}">
                <a16:creationId xmlns:a16="http://schemas.microsoft.com/office/drawing/2014/main" id="{FAC0014B-C7FB-4FCC-BC9E-82D3058A4DAF}"/>
              </a:ext>
            </a:extLst>
          </p:cNvPr>
          <p:cNvSpPr/>
          <p:nvPr/>
        </p:nvSpPr>
        <p:spPr>
          <a:xfrm>
            <a:off x="7983737" y="4526426"/>
            <a:ext cx="219456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package-</a:t>
            </a:r>
            <a:r>
              <a:rPr lang="en-US" dirty="0" err="1"/>
              <a:t>lock.json</a:t>
            </a:r>
            <a:endParaRPr lang="en-US" dirty="0"/>
          </a:p>
        </p:txBody>
      </p:sp>
      <p:sp>
        <p:nvSpPr>
          <p:cNvPr id="16" name="Rectangle: Rounded Corners 15">
            <a:extLst>
              <a:ext uri="{FF2B5EF4-FFF2-40B4-BE49-F238E27FC236}">
                <a16:creationId xmlns:a16="http://schemas.microsoft.com/office/drawing/2014/main" id="{CADFD229-6D35-4465-9471-509A2FBD098F}"/>
              </a:ext>
            </a:extLst>
          </p:cNvPr>
          <p:cNvSpPr/>
          <p:nvPr/>
        </p:nvSpPr>
        <p:spPr>
          <a:xfrm>
            <a:off x="7983737" y="3906410"/>
            <a:ext cx="164592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package.json</a:t>
            </a:r>
            <a:endParaRPr lang="en-US" dirty="0"/>
          </a:p>
        </p:txBody>
      </p:sp>
      <p:sp>
        <p:nvSpPr>
          <p:cNvPr id="17" name="Rectangle: Rounded Corners 16">
            <a:extLst>
              <a:ext uri="{FF2B5EF4-FFF2-40B4-BE49-F238E27FC236}">
                <a16:creationId xmlns:a16="http://schemas.microsoft.com/office/drawing/2014/main" id="{FD719E83-F788-40C5-BDC6-4A8546D42E04}"/>
              </a:ext>
            </a:extLst>
          </p:cNvPr>
          <p:cNvSpPr/>
          <p:nvPr/>
        </p:nvSpPr>
        <p:spPr>
          <a:xfrm>
            <a:off x="6264883" y="297487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login.js</a:t>
            </a:r>
          </a:p>
        </p:txBody>
      </p:sp>
      <p:sp>
        <p:nvSpPr>
          <p:cNvPr id="18" name="Rectangle: Rounded Corners 17">
            <a:extLst>
              <a:ext uri="{FF2B5EF4-FFF2-40B4-BE49-F238E27FC236}">
                <a16:creationId xmlns:a16="http://schemas.microsoft.com/office/drawing/2014/main" id="{AD062E6C-F2D6-4C5E-810D-CA25EA88D935}"/>
              </a:ext>
            </a:extLst>
          </p:cNvPr>
          <p:cNvSpPr/>
          <p:nvPr/>
        </p:nvSpPr>
        <p:spPr>
          <a:xfrm>
            <a:off x="6264883" y="3594890"/>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register.js</a:t>
            </a:r>
          </a:p>
        </p:txBody>
      </p:sp>
      <p:sp>
        <p:nvSpPr>
          <p:cNvPr id="19" name="Rectangle: Rounded Corners 18">
            <a:extLst>
              <a:ext uri="{FF2B5EF4-FFF2-40B4-BE49-F238E27FC236}">
                <a16:creationId xmlns:a16="http://schemas.microsoft.com/office/drawing/2014/main" id="{6CE66D2A-2B4D-4303-A9DA-0428719B2A40}"/>
              </a:ext>
            </a:extLst>
          </p:cNvPr>
          <p:cNvSpPr/>
          <p:nvPr/>
        </p:nvSpPr>
        <p:spPr>
          <a:xfrm>
            <a:off x="6264883" y="4214908"/>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lectures.js</a:t>
            </a:r>
          </a:p>
        </p:txBody>
      </p:sp>
      <p:sp>
        <p:nvSpPr>
          <p:cNvPr id="22" name="Rectangle: Rounded Corners 21">
            <a:extLst>
              <a:ext uri="{FF2B5EF4-FFF2-40B4-BE49-F238E27FC236}">
                <a16:creationId xmlns:a16="http://schemas.microsoft.com/office/drawing/2014/main" id="{F71143A4-152F-4073-9A18-75258CE95E1C}"/>
              </a:ext>
            </a:extLst>
          </p:cNvPr>
          <p:cNvSpPr/>
          <p:nvPr/>
        </p:nvSpPr>
        <p:spPr>
          <a:xfrm>
            <a:off x="6275510" y="4834926"/>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quizes.js</a:t>
            </a:r>
          </a:p>
        </p:txBody>
      </p:sp>
      <p:sp>
        <p:nvSpPr>
          <p:cNvPr id="23" name="Rectangle: Rounded Corners 22">
            <a:extLst>
              <a:ext uri="{FF2B5EF4-FFF2-40B4-BE49-F238E27FC236}">
                <a16:creationId xmlns:a16="http://schemas.microsoft.com/office/drawing/2014/main" id="{C61C8A38-92CB-4CB2-83EE-B2702E013FEA}"/>
              </a:ext>
            </a:extLst>
          </p:cNvPr>
          <p:cNvSpPr/>
          <p:nvPr/>
        </p:nvSpPr>
        <p:spPr>
          <a:xfrm>
            <a:off x="6264883" y="5435364"/>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systems.js</a:t>
            </a:r>
          </a:p>
        </p:txBody>
      </p:sp>
      <p:sp>
        <p:nvSpPr>
          <p:cNvPr id="24" name="Rectangle: Rounded Corners 23">
            <a:extLst>
              <a:ext uri="{FF2B5EF4-FFF2-40B4-BE49-F238E27FC236}">
                <a16:creationId xmlns:a16="http://schemas.microsoft.com/office/drawing/2014/main" id="{61C27E5C-CC60-4FA8-9440-D36236188EA6}"/>
              </a:ext>
            </a:extLst>
          </p:cNvPr>
          <p:cNvSpPr/>
          <p:nvPr/>
        </p:nvSpPr>
        <p:spPr>
          <a:xfrm>
            <a:off x="6264883" y="603580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users.js</a:t>
            </a:r>
          </a:p>
        </p:txBody>
      </p:sp>
      <p:sp>
        <p:nvSpPr>
          <p:cNvPr id="25" name="Rectangle 24">
            <a:extLst>
              <a:ext uri="{FF2B5EF4-FFF2-40B4-BE49-F238E27FC236}">
                <a16:creationId xmlns:a16="http://schemas.microsoft.com/office/drawing/2014/main" id="{2A69F334-FC1F-4829-B3C6-D4A705889352}"/>
              </a:ext>
            </a:extLst>
          </p:cNvPr>
          <p:cNvSpPr/>
          <p:nvPr/>
        </p:nvSpPr>
        <p:spPr>
          <a:xfrm>
            <a:off x="9698208" y="2044272"/>
            <a:ext cx="2032194" cy="522514"/>
          </a:xfrm>
          <a:prstGeom prst="rect">
            <a:avLst/>
          </a:prstGeom>
          <a:solidFill>
            <a:schemeClr val="accent4">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node_modules</a:t>
            </a:r>
            <a:endParaRPr lang="en-US" dirty="0"/>
          </a:p>
        </p:txBody>
      </p:sp>
      <p:sp>
        <p:nvSpPr>
          <p:cNvPr id="26" name="Rectangle 25">
            <a:extLst>
              <a:ext uri="{FF2B5EF4-FFF2-40B4-BE49-F238E27FC236}">
                <a16:creationId xmlns:a16="http://schemas.microsoft.com/office/drawing/2014/main" id="{2F05956A-329D-41B4-966B-5A1F34FDB03C}"/>
              </a:ext>
            </a:extLst>
          </p:cNvPr>
          <p:cNvSpPr/>
          <p:nvPr/>
        </p:nvSpPr>
        <p:spPr>
          <a:xfrm>
            <a:off x="965200" y="2974872"/>
            <a:ext cx="1554480" cy="522514"/>
          </a:xfrm>
          <a:prstGeom prst="rect">
            <a:avLst/>
          </a:prstGeom>
          <a:solidFill>
            <a:srgbClr val="64248C"/>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images</a:t>
            </a:r>
          </a:p>
        </p:txBody>
      </p:sp>
      <p:sp>
        <p:nvSpPr>
          <p:cNvPr id="27" name="Rectangle: Rounded Corners 26">
            <a:extLst>
              <a:ext uri="{FF2B5EF4-FFF2-40B4-BE49-F238E27FC236}">
                <a16:creationId xmlns:a16="http://schemas.microsoft.com/office/drawing/2014/main" id="{DB248BC5-BCA1-45FB-856B-79D928E8FEF9}"/>
              </a:ext>
            </a:extLst>
          </p:cNvPr>
          <p:cNvSpPr/>
          <p:nvPr/>
        </p:nvSpPr>
        <p:spPr>
          <a:xfrm>
            <a:off x="2684055" y="2974872"/>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quiz.css</a:t>
            </a:r>
          </a:p>
        </p:txBody>
      </p:sp>
      <p:sp>
        <p:nvSpPr>
          <p:cNvPr id="28" name="Rectangle: Rounded Corners 27">
            <a:extLst>
              <a:ext uri="{FF2B5EF4-FFF2-40B4-BE49-F238E27FC236}">
                <a16:creationId xmlns:a16="http://schemas.microsoft.com/office/drawing/2014/main" id="{196834A2-205E-41BA-BD7E-9C102AB924CA}"/>
              </a:ext>
            </a:extLst>
          </p:cNvPr>
          <p:cNvSpPr/>
          <p:nvPr/>
        </p:nvSpPr>
        <p:spPr>
          <a:xfrm>
            <a:off x="2684055" y="3594890"/>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images.css</a:t>
            </a:r>
          </a:p>
        </p:txBody>
      </p:sp>
      <p:sp>
        <p:nvSpPr>
          <p:cNvPr id="29" name="Rectangle: Rounded Corners 28">
            <a:extLst>
              <a:ext uri="{FF2B5EF4-FFF2-40B4-BE49-F238E27FC236}">
                <a16:creationId xmlns:a16="http://schemas.microsoft.com/office/drawing/2014/main" id="{E5954FAA-AF67-4756-A032-22DF7DB9613E}"/>
              </a:ext>
            </a:extLst>
          </p:cNvPr>
          <p:cNvSpPr/>
          <p:nvPr/>
        </p:nvSpPr>
        <p:spPr>
          <a:xfrm>
            <a:off x="2684055" y="4214908"/>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navbar.css</a:t>
            </a:r>
          </a:p>
        </p:txBody>
      </p:sp>
      <p:sp>
        <p:nvSpPr>
          <p:cNvPr id="30" name="Rectangle: Rounded Corners 29">
            <a:extLst>
              <a:ext uri="{FF2B5EF4-FFF2-40B4-BE49-F238E27FC236}">
                <a16:creationId xmlns:a16="http://schemas.microsoft.com/office/drawing/2014/main" id="{8118B8A0-6A3F-425B-8E95-3E53AA15D8B1}"/>
              </a:ext>
            </a:extLst>
          </p:cNvPr>
          <p:cNvSpPr/>
          <p:nvPr/>
        </p:nvSpPr>
        <p:spPr>
          <a:xfrm>
            <a:off x="4392282" y="2969037"/>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drag_drop.js</a:t>
            </a:r>
          </a:p>
        </p:txBody>
      </p:sp>
      <p:sp>
        <p:nvSpPr>
          <p:cNvPr id="31" name="Rectangle: Rounded Corners 30">
            <a:extLst>
              <a:ext uri="{FF2B5EF4-FFF2-40B4-BE49-F238E27FC236}">
                <a16:creationId xmlns:a16="http://schemas.microsoft.com/office/drawing/2014/main" id="{CECB7A24-0808-49D4-BC6A-3FD83904D0E5}"/>
              </a:ext>
            </a:extLst>
          </p:cNvPr>
          <p:cNvSpPr/>
          <p:nvPr/>
        </p:nvSpPr>
        <p:spPr>
          <a:xfrm>
            <a:off x="4392282" y="3589055"/>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learn.js</a:t>
            </a:r>
          </a:p>
        </p:txBody>
      </p:sp>
      <p:sp>
        <p:nvSpPr>
          <p:cNvPr id="32" name="Rectangle: Rounded Corners 31">
            <a:extLst>
              <a:ext uri="{FF2B5EF4-FFF2-40B4-BE49-F238E27FC236}">
                <a16:creationId xmlns:a16="http://schemas.microsoft.com/office/drawing/2014/main" id="{1F8E458B-2738-4947-BE09-AADC16910C3F}"/>
              </a:ext>
            </a:extLst>
          </p:cNvPr>
          <p:cNvSpPr/>
          <p:nvPr/>
        </p:nvSpPr>
        <p:spPr>
          <a:xfrm>
            <a:off x="4392282" y="4209073"/>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navigation.js</a:t>
            </a:r>
          </a:p>
        </p:txBody>
      </p:sp>
      <p:cxnSp>
        <p:nvCxnSpPr>
          <p:cNvPr id="34" name="Connector: Elbow 33">
            <a:extLst>
              <a:ext uri="{FF2B5EF4-FFF2-40B4-BE49-F238E27FC236}">
                <a16:creationId xmlns:a16="http://schemas.microsoft.com/office/drawing/2014/main" id="{AE87938F-6244-4C97-A1A1-08DC69640C0C}"/>
              </a:ext>
            </a:extLst>
          </p:cNvPr>
          <p:cNvCxnSpPr>
            <a:stCxn id="6" idx="2"/>
            <a:endCxn id="7" idx="0"/>
          </p:cNvCxnSpPr>
          <p:nvPr/>
        </p:nvCxnSpPr>
        <p:spPr>
          <a:xfrm rot="5400000">
            <a:off x="3675312" y="-446349"/>
            <a:ext cx="559834" cy="44255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77F36DA0-EF55-4D36-A354-86E94A28B116}"/>
              </a:ext>
            </a:extLst>
          </p:cNvPr>
          <p:cNvCxnSpPr>
            <a:stCxn id="6" idx="2"/>
            <a:endCxn id="8" idx="0"/>
          </p:cNvCxnSpPr>
          <p:nvPr/>
        </p:nvCxnSpPr>
        <p:spPr>
          <a:xfrm rot="5400000">
            <a:off x="4534739" y="413078"/>
            <a:ext cx="559834" cy="27067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83F36C9-E389-4FBC-8887-FC140608FDC9}"/>
              </a:ext>
            </a:extLst>
          </p:cNvPr>
          <p:cNvCxnSpPr>
            <a:stCxn id="6" idx="2"/>
            <a:endCxn id="9" idx="0"/>
          </p:cNvCxnSpPr>
          <p:nvPr/>
        </p:nvCxnSpPr>
        <p:spPr>
          <a:xfrm rot="5400000">
            <a:off x="5432603" y="1310942"/>
            <a:ext cx="559834" cy="910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0F1B177F-81B7-4278-B3BF-10E6FE65EE08}"/>
              </a:ext>
            </a:extLst>
          </p:cNvPr>
          <p:cNvCxnSpPr>
            <a:stCxn id="6" idx="2"/>
            <a:endCxn id="10" idx="0"/>
          </p:cNvCxnSpPr>
          <p:nvPr/>
        </p:nvCxnSpPr>
        <p:spPr>
          <a:xfrm rot="16200000" flipH="1">
            <a:off x="6325153" y="1329386"/>
            <a:ext cx="559834" cy="8741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32F1F2AF-86AA-4DBA-A75D-4309AB8835A7}"/>
              </a:ext>
            </a:extLst>
          </p:cNvPr>
          <p:cNvCxnSpPr>
            <a:stCxn id="6" idx="2"/>
            <a:endCxn id="12" idx="0"/>
          </p:cNvCxnSpPr>
          <p:nvPr/>
        </p:nvCxnSpPr>
        <p:spPr>
          <a:xfrm rot="16200000" flipH="1">
            <a:off x="7184580" y="469959"/>
            <a:ext cx="559834" cy="25929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185CD97-0648-4A31-AA11-90C4D6A49BD6}"/>
              </a:ext>
            </a:extLst>
          </p:cNvPr>
          <p:cNvCxnSpPr>
            <a:stCxn id="6" idx="2"/>
            <a:endCxn id="25" idx="0"/>
          </p:cNvCxnSpPr>
          <p:nvPr/>
        </p:nvCxnSpPr>
        <p:spPr>
          <a:xfrm rot="16200000" flipH="1">
            <a:off x="8162286" y="-507747"/>
            <a:ext cx="557750" cy="45462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0530500-7695-46E9-BA3B-1FD0BD6ED61B}"/>
              </a:ext>
            </a:extLst>
          </p:cNvPr>
          <p:cNvCxnSpPr>
            <a:stCxn id="7" idx="2"/>
            <a:endCxn id="26" idx="0"/>
          </p:cNvCxnSpPr>
          <p:nvPr/>
        </p:nvCxnSpPr>
        <p:spPr>
          <a:xfrm>
            <a:off x="1742440"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1BC3F96-32AF-43B9-99E7-7E649DAC2314}"/>
              </a:ext>
            </a:extLst>
          </p:cNvPr>
          <p:cNvCxnSpPr>
            <a:cxnSpLocks/>
            <a:stCxn id="8" idx="2"/>
            <a:endCxn id="27" idx="0"/>
          </p:cNvCxnSpPr>
          <p:nvPr/>
        </p:nvCxnSpPr>
        <p:spPr>
          <a:xfrm>
            <a:off x="3461295"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3AF9BC4-3A16-4C99-A2D4-FBB34A827CF9}"/>
              </a:ext>
            </a:extLst>
          </p:cNvPr>
          <p:cNvCxnSpPr>
            <a:stCxn id="9" idx="2"/>
            <a:endCxn id="30" idx="0"/>
          </p:cNvCxnSpPr>
          <p:nvPr/>
        </p:nvCxnSpPr>
        <p:spPr>
          <a:xfrm>
            <a:off x="5257023" y="2568870"/>
            <a:ext cx="0" cy="40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770CDF-B0EE-49FF-9783-B6A01272B149}"/>
              </a:ext>
            </a:extLst>
          </p:cNvPr>
          <p:cNvCxnSpPr>
            <a:stCxn id="10" idx="2"/>
            <a:endCxn id="17" idx="0"/>
          </p:cNvCxnSpPr>
          <p:nvPr/>
        </p:nvCxnSpPr>
        <p:spPr>
          <a:xfrm>
            <a:off x="7042123"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0214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23993D2-1103-4205-B2D7-BF973A70D7A5}"/>
              </a:ext>
            </a:extLst>
          </p:cNvPr>
          <p:cNvSpPr txBox="1"/>
          <p:nvPr/>
        </p:nvSpPr>
        <p:spPr>
          <a:xfrm>
            <a:off x="0" y="0"/>
            <a:ext cx="12192000" cy="6955750"/>
          </a:xfrm>
          <a:prstGeom prst="rect">
            <a:avLst/>
          </a:prstGeom>
          <a:solidFill>
            <a:schemeClr val="tx1"/>
          </a:solidFill>
        </p:spPr>
        <p:txBody>
          <a:bodyPr wrap="square">
            <a:spAutoFit/>
          </a:bodyPr>
          <a:lstStyle/>
          <a:p>
            <a:pPr algn="ctr"/>
            <a:r>
              <a:rPr lang="en-US" sz="1200" b="1" i="1" dirty="0">
                <a:solidFill>
                  <a:schemeClr val="bg1"/>
                </a:solidFill>
                <a:latin typeface="Consolas" panose="020B0609020204030204" pitchFamily="49" charset="0"/>
              </a:rPr>
              <a:t>/** index.js **/</a:t>
            </a: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express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express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a minimal and flexible web application framework on top of Node.js web server</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app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express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enables interacting with the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fs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fs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The Node.js file system module allows for work with the computer's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bodyParser</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body-parser</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parses the JSON, buffer, string and URL encoded data submitted</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assets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//to enable static content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urlencoded</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extended</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78C6C"/>
                </a:solidFill>
                <a:effectLst/>
                <a:latin typeface="Consolas" panose="020B0609020204030204" pitchFamily="49" charset="0"/>
              </a:rPr>
              <a:t>false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json</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bootstrap_css</a:t>
            </a:r>
            <a:r>
              <a:rPr lang="en-US" sz="1200" b="0" dirty="0">
                <a:solidFill>
                  <a:srgbClr val="89DDFF"/>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bootstrap</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folder</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folder</a:t>
            </a:r>
          </a:p>
          <a:p>
            <a:endParaRPr lang="en-US" sz="1200" i="1" dirty="0">
              <a:solidFill>
                <a:srgbClr val="464B5D"/>
              </a:solidFill>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get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FF5370"/>
                </a:solidFill>
                <a:effectLst/>
                <a:latin typeface="Consolas" panose="020B0609020204030204" pitchFamily="49" charset="0"/>
              </a:rPr>
              <a:t>req</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F5370"/>
                </a:solidFill>
                <a:effectLst/>
                <a:latin typeface="Consolas" panose="020B0609020204030204" pitchFamily="49" charset="0"/>
              </a:rPr>
              <a:t>res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res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sendFile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index.html</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root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load the single view file</a:t>
            </a:r>
          </a:p>
          <a:p>
            <a:r>
              <a:rPr lang="en-US" sz="1200" b="0" i="1" dirty="0">
                <a:solidFill>
                  <a:srgbClr val="464B5D"/>
                </a:solidFill>
                <a:effectLst/>
                <a:latin typeface="Consolas" panose="020B0609020204030204" pitchFamily="49" charset="0"/>
              </a:rPr>
              <a:t> </a:t>
            </a:r>
            <a:endParaRPr lang="en-US" sz="1200" b="0" dirty="0">
              <a:solidFill>
                <a:srgbClr val="8F93A2"/>
              </a:solidFill>
              <a:effectLst/>
              <a:latin typeface="Consolas" panose="020B0609020204030204" pitchFamily="49" charset="0"/>
            </a:endParaRPr>
          </a:p>
          <a:p>
            <a:r>
              <a:rPr lang="en-US" sz="1200" b="0" i="1" dirty="0">
                <a:solidFill>
                  <a:srgbClr val="464B5D"/>
                </a:solidFill>
                <a:effectLst/>
                <a:latin typeface="Consolas" panose="020B0609020204030204" pitchFamily="49" charset="0"/>
              </a:rPr>
              <a:t>/* Handlers */</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users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./routes/users.js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user queries - routing to users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users)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login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./routes/login.js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login queries - routing to login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login)</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register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./routes/register.js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register queries - routing to register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register)</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lectures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./routes/lectures.js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lecture queries - routing to lectures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lectures)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./routes/quizes.js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quiz queries - routing to </a:t>
            </a:r>
            <a:r>
              <a:rPr lang="en-US" sz="1200" b="0" i="1" dirty="0" err="1">
                <a:solidFill>
                  <a:srgbClr val="464B5D"/>
                </a:solidFill>
                <a:effectLst/>
                <a:latin typeface="Consolas" panose="020B0609020204030204" pitchFamily="49" charset="0"/>
              </a:rPr>
              <a:t>quizes</a:t>
            </a:r>
            <a:r>
              <a:rPr lang="en-US" sz="1200" b="0" i="1" dirty="0">
                <a:solidFill>
                  <a:srgbClr val="464B5D"/>
                </a:solidFill>
                <a:effectLst/>
                <a:latin typeface="Consolas" panose="020B0609020204030204" pitchFamily="49" charset="0"/>
              </a:rPr>
              <a:t>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systems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./routes/systems.js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system queries - routing to systems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systems)</a:t>
            </a:r>
            <a:r>
              <a:rPr lang="en-US" sz="1200" b="0" dirty="0">
                <a:solidFill>
                  <a:srgbClr val="89DDFF"/>
                </a:solidFill>
                <a:effectLst/>
                <a:latin typeface="Consolas" panose="020B0609020204030204" pitchFamily="49" charset="0"/>
              </a:rPr>
              <a:t>;</a:t>
            </a:r>
          </a:p>
          <a:p>
            <a:endParaRPr lang="en-US" sz="1200" b="0" dirty="0">
              <a:solidFill>
                <a:srgbClr val="89DDFF"/>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server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listen</a:t>
            </a:r>
            <a:r>
              <a:rPr lang="en-US" sz="1200" b="0" dirty="0">
                <a:solidFill>
                  <a:srgbClr val="8F93A2"/>
                </a:solidFill>
                <a:effectLst/>
                <a:latin typeface="Consolas" panose="020B0609020204030204" pitchFamily="49" charset="0"/>
              </a:rPr>
              <a:t>(</a:t>
            </a:r>
            <a:r>
              <a:rPr lang="en-US" sz="1200" b="0" dirty="0">
                <a:solidFill>
                  <a:srgbClr val="F78C6C"/>
                </a:solidFill>
                <a:effectLst/>
                <a:latin typeface="Consolas" panose="020B0609020204030204" pitchFamily="49" charset="0"/>
              </a:rPr>
              <a:t>8081</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host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address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port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console</a:t>
            </a:r>
            <a:r>
              <a:rPr lang="en-US" sz="1200" b="0" dirty="0">
                <a:solidFill>
                  <a:srgbClr val="89DDFF"/>
                </a:solidFill>
                <a:effectLst/>
                <a:latin typeface="Consolas" panose="020B0609020204030204" pitchFamily="49" charset="0"/>
              </a:rPr>
              <a:t>.</a:t>
            </a:r>
            <a:r>
              <a:rPr lang="en-US" sz="1200" b="0" dirty="0">
                <a:solidFill>
                  <a:srgbClr val="82AAFF"/>
                </a:solidFill>
                <a:effectLst/>
                <a:latin typeface="Consolas" panose="020B0609020204030204" pitchFamily="49" charset="0"/>
              </a:rPr>
              <a:t>log</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Example app listening at http://%s:%s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host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195734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3636465" y="1075195"/>
            <a:ext cx="3130468" cy="4578187"/>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318462" y="1781713"/>
            <a:ext cx="3130468" cy="3005133"/>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590075" y="397961"/>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211533" y="249791"/>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6954468" y="1875133"/>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/login</a:t>
            </a:r>
            <a:r>
              <a:rPr lang="en-US" sz="1800" dirty="0"/>
              <a:t>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a:t>
            </a:r>
            <a:r>
              <a:rPr lang="en-US" sz="1800" b="1" dirty="0"/>
              <a:t>/register </a:t>
            </a:r>
            <a:r>
              <a:rPr lang="en-US" sz="1800" dirty="0"/>
              <a:t>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
        <p:nvSpPr>
          <p:cNvPr id="8" name="TextBox 7">
            <a:extLst>
              <a:ext uri="{FF2B5EF4-FFF2-40B4-BE49-F238E27FC236}">
                <a16:creationId xmlns:a16="http://schemas.microsoft.com/office/drawing/2014/main" id="{6D4BC2FE-4432-4930-A454-E509984AB080}"/>
              </a:ext>
            </a:extLst>
          </p:cNvPr>
          <p:cNvSpPr txBox="1"/>
          <p:nvPr/>
        </p:nvSpPr>
        <p:spPr>
          <a:xfrm>
            <a:off x="1173655" y="6224270"/>
            <a:ext cx="5339938"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/register</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E1C6D9C-3440-469B-B497-85C5F0966965}"/>
              </a:ext>
            </a:extLst>
          </p:cNvPr>
          <p:cNvSpPr txBox="1"/>
          <p:nvPr/>
        </p:nvSpPr>
        <p:spPr>
          <a:xfrm>
            <a:off x="1173655" y="5786261"/>
            <a:ext cx="5339938" cy="307777"/>
          </a:xfrm>
          <a:prstGeom prst="rect">
            <a:avLst/>
          </a:prstGeom>
          <a:solidFill>
            <a:schemeClr val="tx1"/>
          </a:solidFill>
        </p:spPr>
        <p:txBody>
          <a:bodyPr wrap="square">
            <a:spAutoFit/>
          </a:bodyPr>
          <a:lstStyle/>
          <a:p>
            <a:r>
              <a:rPr lang="fr-FR" sz="1400" b="0" dirty="0" err="1">
                <a:solidFill>
                  <a:srgbClr val="8F93A2"/>
                </a:solidFill>
                <a:effectLst/>
                <a:latin typeface="Consolas" panose="020B0609020204030204" pitchFamily="49" charset="0"/>
              </a:rPr>
              <a:t>router</a:t>
            </a:r>
            <a:r>
              <a:rPr lang="fr-FR" sz="1400" b="0" dirty="0" err="1">
                <a:solidFill>
                  <a:srgbClr val="89DDFF"/>
                </a:solidFill>
                <a:effectLst/>
                <a:latin typeface="Consolas" panose="020B0609020204030204" pitchFamily="49" charset="0"/>
              </a:rPr>
              <a:t>.</a:t>
            </a:r>
            <a:r>
              <a:rPr lang="fr-FR" sz="1400" b="0" dirty="0" err="1">
                <a:solidFill>
                  <a:srgbClr val="82AAFF"/>
                </a:solidFill>
                <a:effectLst/>
                <a:latin typeface="Consolas" panose="020B0609020204030204" pitchFamily="49" charset="0"/>
              </a:rPr>
              <a:t>post</a:t>
            </a:r>
            <a:r>
              <a:rPr lang="fr-FR" sz="1400" b="0" dirty="0">
                <a:solidFill>
                  <a:srgbClr val="8F93A2"/>
                </a:solidFill>
                <a:effectLst/>
                <a:latin typeface="Consolas" panose="020B0609020204030204" pitchFamily="49" charset="0"/>
              </a:rPr>
              <a:t>(</a:t>
            </a:r>
            <a:r>
              <a:rPr lang="fr-FR" sz="1400" b="0" dirty="0">
                <a:solidFill>
                  <a:srgbClr val="89DDFF"/>
                </a:solidFill>
                <a:effectLst/>
                <a:latin typeface="Consolas" panose="020B0609020204030204" pitchFamily="49" charset="0"/>
              </a:rPr>
              <a:t>"</a:t>
            </a:r>
            <a:r>
              <a:rPr lang="fr-FR" sz="1400" b="0" dirty="0">
                <a:solidFill>
                  <a:srgbClr val="C3E88D"/>
                </a:solidFill>
                <a:effectLst/>
                <a:latin typeface="Consolas" panose="020B0609020204030204" pitchFamily="49" charset="0"/>
              </a:rPr>
              <a:t>/login</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C792EA"/>
                </a:solidFill>
                <a:effectLst/>
                <a:latin typeface="Consolas" panose="020B0609020204030204" pitchFamily="49" charset="0"/>
              </a:rPr>
              <a:t>function</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b="0" dirty="0" err="1">
                <a:solidFill>
                  <a:srgbClr val="FF5370"/>
                </a:solidFill>
                <a:effectLst/>
                <a:latin typeface="Consolas" panose="020B0609020204030204" pitchFamily="49" charset="0"/>
              </a:rPr>
              <a:t>req</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FF5370"/>
                </a:solidFill>
                <a:effectLst/>
                <a:latin typeface="Consolas" panose="020B0609020204030204" pitchFamily="49" charset="0"/>
              </a:rPr>
              <a:t>res</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40599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3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47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5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64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rotWithShape="1">
          <a:blip r:embed="rId2"/>
          <a:srcRect b="9864"/>
          <a:stretch/>
        </p:blipFill>
        <p:spPr>
          <a:xfrm>
            <a:off x="304717" y="1091236"/>
            <a:ext cx="7060510" cy="4598026"/>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304717" y="189260"/>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24928"/>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2050589"/>
            <a:ext cx="4589798" cy="3431766"/>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getLecture</a:t>
            </a:r>
            <a:r>
              <a:rPr lang="en-US" sz="1800" b="1" dirty="0"/>
              <a:t>/:id </a:t>
            </a:r>
            <a:r>
              <a:rPr lang="en-US" sz="1800" dirty="0"/>
              <a:t>to fetch the lecture of the specified system with their description, points of interest, and image. </a:t>
            </a:r>
          </a:p>
          <a:p>
            <a:pPr>
              <a:spcBef>
                <a:spcPts val="0"/>
              </a:spcBef>
              <a:spcAft>
                <a:spcPts val="600"/>
              </a:spcAft>
            </a:pPr>
            <a:r>
              <a:rPr lang="en-US" sz="1800" dirty="0"/>
              <a:t>Used the MEAN stack to implement the </a:t>
            </a:r>
            <a:r>
              <a:rPr lang="en-US" sz="1800" b="1" dirty="0"/>
              <a:t>/</a:t>
            </a:r>
            <a:r>
              <a:rPr lang="en-US" sz="1800" b="1" dirty="0" err="1"/>
              <a:t>completeLecture</a:t>
            </a:r>
            <a:r>
              <a:rPr lang="en-US" sz="1800" b="1" dirty="0"/>
              <a:t> </a:t>
            </a:r>
            <a:r>
              <a:rPr lang="en-US" sz="1800" dirty="0"/>
              <a:t>to mark the lecture as completed.</a:t>
            </a:r>
          </a:p>
          <a:p>
            <a:pPr>
              <a:spcBef>
                <a:spcPts val="0"/>
              </a:spcBef>
              <a:spcAft>
                <a:spcPts val="600"/>
              </a:spcAft>
            </a:pPr>
            <a:r>
              <a:rPr lang="en-US" sz="1800" dirty="0"/>
              <a:t>Used JavaScript to implement </a:t>
            </a:r>
            <a:r>
              <a:rPr lang="en-US" sz="1800" b="1" dirty="0"/>
              <a:t>the</a:t>
            </a:r>
            <a:r>
              <a:rPr lang="en-US" sz="1800" dirty="0"/>
              <a:t> </a:t>
            </a:r>
            <a:r>
              <a:rPr lang="en-US" sz="1800" b="1" dirty="0"/>
              <a:t>points of interests</a:t>
            </a:r>
            <a:r>
              <a:rPr lang="en-US" sz="1800" dirty="0"/>
              <a:t> hovering that displays a description about the specific component. </a:t>
            </a:r>
          </a:p>
        </p:txBody>
      </p:sp>
      <p:sp>
        <p:nvSpPr>
          <p:cNvPr id="9" name="TextBox 8">
            <a:extLst>
              <a:ext uri="{FF2B5EF4-FFF2-40B4-BE49-F238E27FC236}">
                <a16:creationId xmlns:a16="http://schemas.microsoft.com/office/drawing/2014/main" id="{331C4421-DD9A-4AF8-99D8-847D938F55D5}"/>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5B3D30A-75C0-471C-9FC3-F90F915B0C8A}"/>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getLecture</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29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par>
                          <p:cTn id="18" fill="hold">
                            <p:stCondLst>
                              <p:cond delay="42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304635" y="1068819"/>
            <a:ext cx="6452424" cy="4663486"/>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248011" y="18726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093678" y="2143186"/>
            <a:ext cx="4589798" cy="308726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getQuiz</a:t>
            </a:r>
            <a:r>
              <a:rPr lang="en-US" sz="1800" b="1" dirty="0"/>
              <a:t>/:id </a:t>
            </a:r>
            <a:r>
              <a:rPr lang="en-US" sz="1800" dirty="0"/>
              <a:t>to fetch the quiz of the specified system. </a:t>
            </a:r>
          </a:p>
          <a:p>
            <a:pPr>
              <a:spcBef>
                <a:spcPts val="0"/>
              </a:spcBef>
              <a:spcAft>
                <a:spcPts val="600"/>
              </a:spcAft>
            </a:pPr>
            <a:r>
              <a:rPr lang="en-US" sz="1800" dirty="0"/>
              <a:t>Used the MEAN stack to implement the </a:t>
            </a:r>
            <a:r>
              <a:rPr lang="en-US" sz="1800" b="1" dirty="0"/>
              <a:t>/</a:t>
            </a:r>
            <a:r>
              <a:rPr lang="en-US" sz="1800" b="1" dirty="0" err="1"/>
              <a:t>completeQuiz</a:t>
            </a:r>
            <a:r>
              <a:rPr lang="en-US" sz="1800" b="1" dirty="0"/>
              <a:t> </a:t>
            </a:r>
            <a:r>
              <a:rPr lang="en-US" sz="1800" dirty="0"/>
              <a:t>to save the results (score). Updates the user with the </a:t>
            </a:r>
            <a:r>
              <a:rPr lang="en-US" sz="1800" dirty="0" err="1"/>
              <a:t>updateOne</a:t>
            </a:r>
            <a:r>
              <a:rPr lang="en-US" sz="1800" dirty="0"/>
              <a:t> function. </a:t>
            </a:r>
          </a:p>
          <a:p>
            <a:pPr>
              <a:spcBef>
                <a:spcPts val="0"/>
              </a:spcBef>
              <a:spcAft>
                <a:spcPts val="600"/>
              </a:spcAft>
            </a:pPr>
            <a:r>
              <a:rPr lang="en-US" sz="1800" dirty="0"/>
              <a:t>Used JavaScript to implement the drag-and-drop and the evaluation method that calculates the score (how many components are placed correctly).</a:t>
            </a:r>
          </a:p>
        </p:txBody>
      </p:sp>
      <p:sp>
        <p:nvSpPr>
          <p:cNvPr id="6" name="TextBox 5">
            <a:extLst>
              <a:ext uri="{FF2B5EF4-FFF2-40B4-BE49-F238E27FC236}">
                <a16:creationId xmlns:a16="http://schemas.microsoft.com/office/drawing/2014/main" id="{37CBBB77-8660-473F-8579-B1D176B2C6F1}"/>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completeQuiz</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25BB2FD-65AA-497B-8B48-054CE1F67502}"/>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getQuiz</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2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par>
                          <p:cTn id="18" fill="hold">
                            <p:stCondLst>
                              <p:cond delay="41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fade">
                                      <p:cBhvr>
                                        <p:cTn id="21"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445653" y="1487804"/>
            <a:ext cx="6669565" cy="3105322"/>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445653" y="297646"/>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HOME</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548939"/>
            <a:ext cx="4589798" cy="217710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display progress bars to show how many quizzes and how many lectures have been completed out of all. </a:t>
            </a:r>
          </a:p>
          <a:p>
            <a:pPr>
              <a:spcBef>
                <a:spcPts val="0"/>
              </a:spcBef>
              <a:spcAft>
                <a:spcPts val="600"/>
              </a:spcAft>
            </a:pPr>
            <a:r>
              <a:rPr lang="en-US" sz="1800" dirty="0"/>
              <a:t>Used MEAN stack to implement the </a:t>
            </a:r>
            <a:r>
              <a:rPr lang="en-US" sz="1800" b="1" dirty="0"/>
              <a:t>/</a:t>
            </a:r>
            <a:r>
              <a:rPr lang="en-US" sz="1800" b="1" dirty="0" err="1"/>
              <a:t>updateProgress</a:t>
            </a:r>
            <a:r>
              <a:rPr lang="en-US" sz="1800" b="1" dirty="0"/>
              <a:t>/:email</a:t>
            </a:r>
            <a:r>
              <a:rPr lang="en-US" sz="1800" dirty="0"/>
              <a:t> to fetch from the database the updated progress for a user upon completing a quiz of lecture</a:t>
            </a:r>
          </a:p>
        </p:txBody>
      </p:sp>
      <p:sp>
        <p:nvSpPr>
          <p:cNvPr id="8" name="TextBox 7">
            <a:extLst>
              <a:ext uri="{FF2B5EF4-FFF2-40B4-BE49-F238E27FC236}">
                <a16:creationId xmlns:a16="http://schemas.microsoft.com/office/drawing/2014/main" id="{BBF83889-6F33-483A-89B4-6DD43130751A}"/>
              </a:ext>
            </a:extLst>
          </p:cNvPr>
          <p:cNvSpPr txBox="1"/>
          <p:nvPr/>
        </p:nvSpPr>
        <p:spPr>
          <a:xfrm>
            <a:off x="533143" y="5783284"/>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updateProgress</a:t>
            </a:r>
            <a:r>
              <a:rPr lang="en-US" sz="1400" b="0" dirty="0">
                <a:solidFill>
                  <a:srgbClr val="C3E88D"/>
                </a:solidFill>
                <a:effectLst/>
                <a:latin typeface="Consolas" panose="020B0609020204030204" pitchFamily="49" charset="0"/>
              </a:rPr>
              <a:t>/:email</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2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357809" y="1087206"/>
            <a:ext cx="6740799" cy="4683588"/>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357809" y="191747"/>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ADD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245235" y="2517273"/>
            <a:ext cx="4589798" cy="2142469"/>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sz="1800" b="1" dirty="0"/>
              <a:t>/</a:t>
            </a:r>
            <a:r>
              <a:rPr lang="en-US" sz="1800" b="1" dirty="0" err="1"/>
              <a:t>addLecture</a:t>
            </a:r>
            <a:r>
              <a:rPr lang="en-US" sz="1800" b="1" dirty="0"/>
              <a:t> </a:t>
            </a:r>
            <a:r>
              <a:rPr lang="en-US" sz="1800" dirty="0"/>
              <a:t>to create a new lecture about a vehicle system. Initially ads the lecture in the lectures collections [1] and then after the next(); command inserts the new system to the systems collection [2]. </a:t>
            </a:r>
          </a:p>
        </p:txBody>
      </p:sp>
      <p:sp>
        <p:nvSpPr>
          <p:cNvPr id="6" name="TextBox 5">
            <a:extLst>
              <a:ext uri="{FF2B5EF4-FFF2-40B4-BE49-F238E27FC236}">
                <a16:creationId xmlns:a16="http://schemas.microsoft.com/office/drawing/2014/main" id="{967E744A-D303-4ABA-8724-12EF065C5931}"/>
              </a:ext>
            </a:extLst>
          </p:cNvPr>
          <p:cNvSpPr txBox="1"/>
          <p:nvPr/>
        </p:nvSpPr>
        <p:spPr>
          <a:xfrm>
            <a:off x="357809" y="6266744"/>
            <a:ext cx="10955023"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addLecture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[1] </a:t>
            </a:r>
            <a:r>
              <a:rPr lang="en-US" sz="1400" b="0" dirty="0">
                <a:solidFill>
                  <a:srgbClr val="82AAFF"/>
                </a:solidFill>
                <a:effectLst/>
                <a:latin typeface="Consolas" panose="020B0609020204030204" pitchFamily="49" charset="0"/>
              </a:rPr>
              <a:t>next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[2]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Fetch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behavior using Angular.js.</a:t>
            </a:r>
          </a:p>
          <a:p>
            <a:pPr marL="342900" indent="-342900">
              <a:spcBef>
                <a:spcPts val="0"/>
              </a:spcBef>
              <a:buFont typeface="Arial" panose="020B0604020202020204" pitchFamily="34" charset="0"/>
              <a:buChar char="•"/>
            </a:pPr>
            <a:r>
              <a:rPr lang="en-US" sz="1800" dirty="0"/>
              <a:t>Implement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Login and Register behaviour using the MEAN stack.</a:t>
            </a:r>
          </a:p>
          <a:p>
            <a:pPr marL="342900" indent="-342900">
              <a:spcBef>
                <a:spcPts val="0"/>
              </a:spcBef>
              <a:buFont typeface="Arial" panose="020B0604020202020204" pitchFamily="34" charset="0"/>
              <a:buChar char="•"/>
            </a:pPr>
            <a:r>
              <a:rPr lang="en-US" sz="1800" dirty="0"/>
              <a:t>Implementation of the DOM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7169426"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Community subscription.</a:t>
            </a:r>
          </a:p>
          <a:p>
            <a:r>
              <a:rPr lang="en-US" sz="2400" dirty="0"/>
              <a:t>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9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4015961" y="2706757"/>
            <a:ext cx="3786809" cy="583096"/>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	THANK  YOU!</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4015961" y="1587711"/>
            <a:ext cx="416007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solidFill>
                  <a:schemeClr val="tx1"/>
                </a:solidFill>
              </a:rPr>
              <a:t>ENJOY THE DEMO</a:t>
            </a:r>
          </a:p>
        </p:txBody>
      </p:sp>
    </p:spTree>
    <p:extLst>
      <p:ext uri="{BB962C8B-B14F-4D97-AF65-F5344CB8AC3E}">
        <p14:creationId xmlns:p14="http://schemas.microsoft.com/office/powerpoint/2010/main" val="30587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6" presetClass="emph" presetSubtype="0" fill="hold" grpId="0" nodeType="withEffect">
                                  <p:stCondLst>
                                    <p:cond delay="0"/>
                                  </p:stCondLst>
                                  <p:iterate type="lt">
                                    <p:tmPct val="4000"/>
                                  </p:iterate>
                                  <p:childTnLst>
                                    <p:set>
                                      <p:cBhvr override="childStyle">
                                        <p:cTn id="9" dur="500" fill="hold"/>
                                        <p:tgtEl>
                                          <p:spTgt spid="6"/>
                                        </p:tgtEl>
                                        <p:attrNameLst>
                                          <p:attrName>style.color</p:attrName>
                                        </p:attrNameLst>
                                      </p:cBhvr>
                                      <p:to>
                                        <p:clrVal>
                                          <a:schemeClr val="accent2"/>
                                        </p:clrVal>
                                      </p:to>
                                    </p:set>
                                    <p:set>
                                      <p:cBhvr>
                                        <p:cTn id="10" dur="500" fill="hold"/>
                                        <p:tgtEl>
                                          <p:spTgt spid="6"/>
                                        </p:tgtEl>
                                        <p:attrNameLst>
                                          <p:attrName>fillcolor</p:attrName>
                                        </p:attrNameLst>
                                      </p:cBhvr>
                                      <p:to>
                                        <p:clrVal>
                                          <a:schemeClr val="accent2"/>
                                        </p:clrVal>
                                      </p:to>
                                    </p:set>
                                    <p:set>
                                      <p:cBhvr>
                                        <p:cTn id="11"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making revenue through community subscription </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par>
                          <p:cTn id="25" fill="hold">
                            <p:stCondLst>
                              <p:cond delay="0"/>
                            </p:stCondLst>
                            <p:childTnLst>
                              <p:par>
                                <p:cTn id="26" presetID="9" presetClass="emph" presetSubtype="0" nodeType="after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childTnLst>
                          </p:cTn>
                        </p:par>
                        <p:par>
                          <p:cTn id="42" fill="hold">
                            <p:stCondLst>
                              <p:cond delay="0"/>
                            </p:stCondLst>
                            <p:childTnLst>
                              <p:par>
                                <p:cTn id="43" presetID="9" presetClass="emph" presetSubtype="0" nodeType="afterEffect">
                                  <p:stCondLst>
                                    <p:cond delay="0"/>
                                  </p:stCondLst>
                                  <p:childTnLst>
                                    <p:set>
                                      <p:cBhvr>
                                        <p:cTn id="44" dur="indefinite"/>
                                        <p:tgtEl>
                                          <p:spTgt spid="3">
                                            <p:txEl>
                                              <p:pRg st="3" end="3"/>
                                            </p:txEl>
                                          </p:spTgt>
                                        </p:tgtEl>
                                        <p:attrNameLst>
                                          <p:attrName>style.opacity</p:attrName>
                                        </p:attrNameLst>
                                      </p:cBhvr>
                                      <p:to>
                                        <p:strVal val="0.5"/>
                                      </p:to>
                                    </p:set>
                                    <p:animEffect filter="image" prLst="opacity: 0.5">
                                      <p:cBhvr rctx="IE">
                                        <p:cTn id="45" dur="indefinite"/>
                                        <p:tgtEl>
                                          <p:spTgt spid="3">
                                            <p:txEl>
                                              <p:pRg st="3" end="3"/>
                                            </p:txEl>
                                          </p:spTgt>
                                        </p:tgtEl>
                                      </p:cBhvr>
                                    </p:animEffec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childTnLst>
                          </p:cTn>
                        </p:par>
                        <p:par>
                          <p:cTn id="59" fill="hold">
                            <p:stCondLst>
                              <p:cond delay="0"/>
                            </p:stCondLst>
                            <p:childTnLst>
                              <p:par>
                                <p:cTn id="60" presetID="9" presetClass="emph" presetSubtype="0" nodeType="afterEffect">
                                  <p:stCondLst>
                                    <p:cond delay="0"/>
                                  </p:stCondLst>
                                  <p:childTnLst>
                                    <p:set>
                                      <p:cBhvr>
                                        <p:cTn id="61" dur="indefinite"/>
                                        <p:tgtEl>
                                          <p:spTgt spid="3">
                                            <p:txEl>
                                              <p:pRg st="5" end="5"/>
                                            </p:txEl>
                                          </p:spTgt>
                                        </p:tgtEl>
                                        <p:attrNameLst>
                                          <p:attrName>style.opacity</p:attrName>
                                        </p:attrNameLst>
                                      </p:cBhvr>
                                      <p:to>
                                        <p:strVal val="0.5"/>
                                      </p:to>
                                    </p:set>
                                    <p:animEffect filter="image" prLst="opacity: 0.5">
                                      <p:cBhvr rctx="IE">
                                        <p:cTn id="62" dur="indefinite"/>
                                        <p:tgtEl>
                                          <p:spTgt spid="3">
                                            <p:txEl>
                                              <p:pRg st="5" end="5"/>
                                            </p:txEl>
                                          </p:spTgt>
                                        </p:tgtEl>
                                      </p:cBhvr>
                                    </p:animEffect>
                                  </p:childTnLst>
                                </p:cTn>
                              </p:par>
                            </p:childTnLst>
                          </p:cTn>
                        </p:par>
                        <p:par>
                          <p:cTn id="63" fill="hold">
                            <p:stCondLst>
                              <p:cond delay="0"/>
                            </p:stCondLst>
                            <p:childTnLst>
                              <p:par>
                                <p:cTn id="64" presetID="10" presetClass="entr" presetSubtype="0" fill="hold" grpId="0"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a:r>
            <a:r>
              <a:rPr lang="en-US" sz="1200" i="1" dirty="0"/>
              <a:t>*</a:t>
            </a:r>
            <a:r>
              <a:rPr lang="en-US" sz="1600" i="1" dirty="0"/>
              <a:t>At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401205"/>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a:t>
            </a:r>
          </a:p>
          <a:p>
            <a:pPr marL="1257300" lvl="2" indent="-342900" algn="just">
              <a:buFont typeface="Wingdings" panose="05000000000000000000" pitchFamily="2" charset="2"/>
              <a:buChar char="ü"/>
            </a:pPr>
            <a:r>
              <a:rPr lang="en-US" sz="2000" dirty="0"/>
              <a:t>Monitors students progress.</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level of difficulty.</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Effect transition="in" filter="fade">
                                      <p:cBhvr>
                                        <p:cTn id="45" dur="500"/>
                                        <p:tgtEl>
                                          <p:spTgt spid="9">
                                            <p:txEl>
                                              <p:pRg st="7" end="7"/>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gn="just">
              <a:lnSpc>
                <a:spcPct val="150000"/>
              </a:lnSpc>
            </a:pP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75047"/>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1679</TotalTime>
  <Words>2773</Words>
  <Application>Microsoft Office PowerPoint</Application>
  <PresentationFormat>Widescreen</PresentationFormat>
  <Paragraphs>253</Paragraphs>
  <Slides>31</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Adobe Devanagari</vt:lpstr>
      <vt:lpstr>Aka-AcidGR-Muli</vt:lpstr>
      <vt:lpstr>Arial</vt:lpstr>
      <vt:lpstr>Calibri</vt:lpstr>
      <vt:lpstr>Cambria</vt:lpstr>
      <vt:lpstr>Consolas</vt:lpstr>
      <vt:lpstr>Rockwell</vt:lpstr>
      <vt:lpstr>Rockwell Condensed</vt:lpstr>
      <vt:lpstr>Wingdings</vt:lpstr>
      <vt:lpstr>Ξυλογραφία</vt:lpstr>
      <vt:lpstr>Automotive engineering Teaching tool  with  interactive assistive elements </vt:lpstr>
      <vt:lpstr>The PROBLEM</vt:lpstr>
      <vt:lpstr>The idea:</vt:lpstr>
      <vt:lpstr>ADVANTAGES OF</vt:lpstr>
      <vt:lpstr>More Advantages</vt:lpstr>
      <vt:lpstr>PowerPoint Presentation</vt:lpstr>
      <vt:lpstr>PowerPoint Presentation</vt:lpstr>
      <vt:lpstr>PowerPoint Presentation</vt:lpstr>
      <vt:lpstr>PowerPoint Presentation</vt:lpstr>
      <vt:lpstr>PowerPoint Presentation</vt:lpstr>
      <vt:lpstr>PowerPoint Presentation</vt:lpstr>
      <vt:lpstr>Persona 1</vt:lpstr>
      <vt:lpstr>Persona 2</vt:lpstr>
      <vt:lpstr>Scenario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Marios Pafitis</cp:lastModifiedBy>
  <cp:revision>96</cp:revision>
  <dcterms:created xsi:type="dcterms:W3CDTF">2022-05-20T20:11:11Z</dcterms:created>
  <dcterms:modified xsi:type="dcterms:W3CDTF">2022-05-24T00:16:53Z</dcterms:modified>
</cp:coreProperties>
</file>